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3" r:id="rId7"/>
    <p:sldId id="259" r:id="rId8"/>
    <p:sldId id="264" r:id="rId9"/>
    <p:sldId id="265" r:id="rId10"/>
    <p:sldId id="267" r:id="rId11"/>
    <p:sldId id="266" r:id="rId12"/>
    <p:sldId id="269" r:id="rId13"/>
    <p:sldId id="268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1" r:id="rId22"/>
    <p:sldId id="272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4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AEB-E6A2-42FE-8ED9-FBAFED669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67490-3788-4429-A59B-A4D303726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3580-62DE-4065-A8B9-CACDFF61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F290-FEF8-4769-947F-C59D0CA1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FE56-6E8E-46F5-9CA0-C0C2A36C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7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756-586A-4C85-8F95-0B3C1F52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8A22F-C83E-401E-9007-FF20CAAB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E0B68-3C3F-499F-85F8-D926F69D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98B0C-2472-41D7-8DBC-934288EE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1901-4420-46BD-A513-C2DAC15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90D35-18A6-4792-815C-D448F54F4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B9DB9-C806-408D-A50F-51001EF3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FB2C6-48EA-4CD1-B865-77FA053E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D549-D128-4FC7-9AF3-90276691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3CC8-1910-4519-83C7-BB89868C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01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967F-240D-49F0-8C68-22D8066F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91BE-8151-4E88-A7C3-B4C4801D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7D2C-8D45-479B-8399-4A949BC7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A3FA3-BE76-4276-B0AE-72F886D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9744-26B6-4736-96AE-4F19805C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28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DCF-0437-4EEE-912C-34493854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C0AE-FC8C-4CA1-B614-74510C1CA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58645-1068-4A10-804C-66C4AD2D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5FFA-277F-4AA0-8F67-9E48DB81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21D1C-987B-4FA7-A8C5-D9144811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3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F71A-2CD5-40CF-B0EE-13449E45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52CF-0ED8-4A03-A20E-FCEEB912D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B374F-DC9C-40F6-B460-69706784E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28B5-4D8F-4294-8BC5-6B7093A1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F5139-A43A-4548-A646-C7E11BAA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DFDCD-BE00-446A-BAD3-075F9B99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1903-85CE-4E3C-9B37-47D14816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92DD1-E810-4E00-B385-9BF29A21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A4915-927F-4861-8E67-80D9B7F07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AF4F7-2479-40F4-A665-94419F5A3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4897C-01B4-481F-8805-ACD479F24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EDF10-D5A4-4684-9373-1B7DCC63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07D40-C7F1-4E05-92BE-BA70F66C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3212-64FE-456E-AC58-28FDF6FC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8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14A9-582F-4D9B-8EF1-3E4BB3B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22A99-5796-4825-87C1-C16EBD7A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2E18-71C2-4D92-A216-BDD534EB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17BA-B0CB-4E86-B1AC-E3C7BF1D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29777-2A5E-4E9E-BE9E-FD3CDF6C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EF1E2-5F6C-4B48-BCF0-3EBD22A3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75FFC-8093-4D5E-8C97-0ADE9AF3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25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EC60-B88F-431C-9DEC-7CD27241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E1CC-0829-41C5-9A92-67162539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F5E1C-8504-4D0D-8A6D-BE000B6B8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85CF3-C074-4287-A482-449862C2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2FA3-7627-400D-9101-4845C320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B2CB-33C4-4265-A266-4665D25B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69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8C43-EBFB-47FF-BAF7-A1D30A78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70DA3-0043-42A7-9B0E-71930F08B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AA3BB-5788-4147-97C0-97ECCE1AD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018E-5B1A-4F8D-B510-82F0C278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D1625-97BF-480C-A003-D188EDEF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029F7-013C-49CC-8D05-97BEB113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1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BCC73-630D-430F-BFF9-4479473F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1143E-ADFC-4BB5-A8DA-74EC4A878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17C2-4317-470C-90E8-56CF010FB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11111-CA9A-4FB4-B3DB-81622384D583}" type="datetimeFigureOut">
              <a:rPr lang="en-GB" smtClean="0"/>
              <a:t>07/09/2021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6077A-D801-4714-B06F-23465E3FC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3707-1096-4409-BA7A-4433FBA06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4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derivative.ca/Ramp_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erivative.ca/Luma_Level_TOP" TargetMode="External"/><Relationship Id="rId2" Type="http://schemas.openxmlformats.org/officeDocument/2006/relationships/hyperlink" Target="https://docs.derivative.ca/Level_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derivative.ca/Transform_TO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cs.derivative.ca/Over_TO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cs.derivative.ca/Text_TO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derivative.ca/Blur_T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erivative.ca/Category:TOPs" TargetMode="External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derivative.ca/TOP#Sweet_16_TOP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derivative.ca/Movie_File_In_TO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derivative.ca/File_Typ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F85F-563D-4651-945F-A6BA5910A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392" y="3097419"/>
            <a:ext cx="9371215" cy="1826499"/>
          </a:xfrm>
        </p:spPr>
        <p:txBody>
          <a:bodyPr>
            <a:noAutofit/>
          </a:bodyPr>
          <a:lstStyle/>
          <a:p>
            <a:r>
              <a:rPr lang="da-DK" sz="4000" dirty="0"/>
              <a:t>Processing 2D Images and Videos with Texture Operators (TOPs)</a:t>
            </a:r>
            <a:br>
              <a:rPr lang="da-DK" sz="4000" dirty="0"/>
            </a:br>
            <a:r>
              <a:rPr lang="da-DK" sz="4000" dirty="0"/>
              <a:t>Part 1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1FA90-6C1B-41EB-887C-8602A8B2F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0346"/>
            <a:ext cx="9144000" cy="987357"/>
          </a:xfrm>
        </p:spPr>
        <p:txBody>
          <a:bodyPr/>
          <a:lstStyle/>
          <a:p>
            <a:r>
              <a:rPr lang="da-DK" dirty="0"/>
              <a:t>David Meredith</a:t>
            </a:r>
          </a:p>
          <a:p>
            <a:r>
              <a:rPr lang="da-DK" dirty="0"/>
              <a:t>dave@create.aau.dk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80B60-DBF2-DC48-A83A-B766D503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346" y="413060"/>
            <a:ext cx="4063308" cy="22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3BF0-BB9D-44CA-A3B2-F544B399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Playing movies with audio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C7EF-09D2-49F5-B4F1-18B7B1EEF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352" y="1825625"/>
            <a:ext cx="5662448" cy="4667250"/>
          </a:xfrm>
        </p:spPr>
        <p:txBody>
          <a:bodyPr/>
          <a:lstStyle/>
          <a:p>
            <a:r>
              <a:rPr lang="da-DK" dirty="0"/>
              <a:t>Attach a Movie File In TOP to an Audio Movie CHOP by dragging the Movie File In TOP onto the Audio Movie CHOP</a:t>
            </a:r>
          </a:p>
          <a:p>
            <a:r>
              <a:rPr lang="da-DK" dirty="0"/>
              <a:t>Then attach the Audio Movie CHOP to an Audio Device Out Chop</a:t>
            </a:r>
          </a:p>
          <a:p>
            <a:r>
              <a:rPr lang="da-DK" dirty="0"/>
              <a:t>Make sure that the Device parameter is referring to the right speakers or headphone and that the Driver parameter is using the correct driver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C5C7DF8-325B-4F4C-B903-8DE9AF3A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83" y="1977319"/>
            <a:ext cx="3773869" cy="42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8F83-B65F-4516-9582-CD948D05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365125"/>
            <a:ext cx="3855670" cy="1325563"/>
          </a:xfrm>
        </p:spPr>
        <p:txBody>
          <a:bodyPr>
            <a:normAutofit/>
          </a:bodyPr>
          <a:lstStyle/>
          <a:p>
            <a:r>
              <a:rPr lang="da-DK" dirty="0"/>
              <a:t>Ramp TOP</a:t>
            </a:r>
            <a:br>
              <a:rPr lang="da-DK" dirty="0"/>
            </a:br>
            <a:r>
              <a:rPr lang="da-DK" sz="1800" dirty="0">
                <a:hlinkClick r:id="rId2"/>
              </a:rPr>
              <a:t>https://docs.derivative.ca/Ramp_TOP</a:t>
            </a:r>
            <a:r>
              <a:rPr lang="da-DK" sz="1800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DEEB-D0DC-4B2A-A9AB-D30B3B05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1423"/>
            <a:ext cx="5257800" cy="3645539"/>
          </a:xfrm>
        </p:spPr>
        <p:txBody>
          <a:bodyPr>
            <a:normAutofit fontScale="77500" lnSpcReduction="20000"/>
          </a:bodyPr>
          <a:lstStyle/>
          <a:p>
            <a:r>
              <a:rPr lang="da-DK" dirty="0"/>
              <a:t>Allows you to interactively create vertical, horizontal, radial or circular ramps</a:t>
            </a:r>
          </a:p>
          <a:p>
            <a:r>
              <a:rPr lang="da-DK" dirty="0"/>
              <a:t>Use the ramp bar and color-picker to add keyframes and define the colors at those frames</a:t>
            </a:r>
          </a:p>
          <a:p>
            <a:r>
              <a:rPr lang="da-DK" dirty="0"/>
              <a:t>Drag a keyframe off the ramp bar to remove it</a:t>
            </a:r>
          </a:p>
          <a:p>
            <a:r>
              <a:rPr lang="da-DK" dirty="0"/>
              <a:t>Data for ramp is held in DAT specified in DAT parameter</a:t>
            </a:r>
          </a:p>
          <a:p>
            <a:pPr lvl="1"/>
            <a:r>
              <a:rPr lang="en-GB" dirty="0"/>
              <a:t>Each row represents a </a:t>
            </a:r>
            <a:r>
              <a:rPr lang="en-GB" dirty="0" err="1"/>
              <a:t>color</a:t>
            </a:r>
            <a:r>
              <a:rPr lang="en-GB" dirty="0"/>
              <a:t> keyframe entry in the ramp</a:t>
            </a:r>
          </a:p>
          <a:p>
            <a:pPr lvl="1"/>
            <a:r>
              <a:rPr lang="en-GB" dirty="0"/>
              <a:t>Use Option/Alt - A to scroll in DAT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EFB068B-F524-4379-8B85-E527F1127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580" y="441433"/>
            <a:ext cx="3618997" cy="555734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6509A3-E791-4674-B29D-DED4A6693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4" y="365125"/>
            <a:ext cx="3411921" cy="21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2A09-B64E-441B-A892-643C95CA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1398F-6428-478A-B359-06A74A8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3" y="1762563"/>
            <a:ext cx="5410200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Ramp page</a:t>
            </a:r>
          </a:p>
          <a:p>
            <a:pPr lvl="1"/>
            <a:r>
              <a:rPr lang="da-DK" b="1" dirty="0"/>
              <a:t>Type</a:t>
            </a:r>
            <a:r>
              <a:rPr lang="da-DK" dirty="0"/>
              <a:t>: vertical, horizontal, radial, circular</a:t>
            </a:r>
          </a:p>
          <a:p>
            <a:pPr lvl="1"/>
            <a:r>
              <a:rPr lang="da-DK" b="1" dirty="0"/>
              <a:t>Position:</a:t>
            </a:r>
            <a:r>
              <a:rPr lang="da-DK" dirty="0"/>
              <a:t> sets centre position for radial and circular ramps</a:t>
            </a:r>
          </a:p>
          <a:p>
            <a:pPr lvl="2"/>
            <a:r>
              <a:rPr lang="da-DK" dirty="0"/>
              <a:t>(0,0) is centre, (.5,.5) is approx top right corner</a:t>
            </a:r>
          </a:p>
          <a:p>
            <a:pPr lvl="1"/>
            <a:r>
              <a:rPr lang="da-DK" b="1" dirty="0"/>
              <a:t>Phase:</a:t>
            </a:r>
            <a:r>
              <a:rPr lang="da-DK" dirty="0"/>
              <a:t> starts the ramp shifted by a proportion of its period</a:t>
            </a:r>
          </a:p>
          <a:p>
            <a:pPr lvl="1"/>
            <a:r>
              <a:rPr lang="da-DK" b="1" dirty="0"/>
              <a:t>Period:</a:t>
            </a:r>
            <a:r>
              <a:rPr lang="da-DK" dirty="0"/>
              <a:t> determines width of one period of ramp in image/movie, so smaller period means more repetitions of the ramp</a:t>
            </a:r>
            <a:endParaRPr lang="da-DK" b="1" dirty="0"/>
          </a:p>
          <a:p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A6267F-0BD3-44E5-9F1A-18DE3DC8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22" y="446198"/>
            <a:ext cx="3733971" cy="5667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FE971-1306-3F40-8A36-60943D3E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95" y="3429000"/>
            <a:ext cx="3353667" cy="331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5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1697-F7CC-417C-A0D4-35FA91CE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E1F9-83B7-4F40-8F09-2349C688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876" y="1690688"/>
            <a:ext cx="8050924" cy="4580840"/>
          </a:xfrm>
        </p:spPr>
        <p:txBody>
          <a:bodyPr/>
          <a:lstStyle/>
          <a:p>
            <a:r>
              <a:rPr lang="da-DK" dirty="0"/>
              <a:t>Output page</a:t>
            </a:r>
          </a:p>
          <a:p>
            <a:pPr lvl="1"/>
            <a:r>
              <a:rPr lang="da-DK" b="1" dirty="0"/>
              <a:t>Comp with Input</a:t>
            </a:r>
            <a:r>
              <a:rPr lang="da-DK" dirty="0"/>
              <a:t>: if on, composites input movie or image with ramp</a:t>
            </a:r>
          </a:p>
          <a:p>
            <a:pPr lvl="1"/>
            <a:r>
              <a:rPr lang="da-DK" b="1" dirty="0"/>
              <a:t>Operation:</a:t>
            </a:r>
            <a:r>
              <a:rPr lang="da-DK" dirty="0"/>
              <a:t> Choose the composite operation that is performed</a:t>
            </a:r>
          </a:p>
          <a:p>
            <a:pPr lvl="1"/>
            <a:r>
              <a:rPr lang="da-DK" b="1" dirty="0"/>
              <a:t>Swap order:</a:t>
            </a:r>
            <a:r>
              <a:rPr lang="da-DK" dirty="0"/>
              <a:t> Swaps order of composite with input</a:t>
            </a:r>
          </a:p>
          <a:p>
            <a:pPr lvl="2"/>
            <a:r>
              <a:rPr lang="da-DK" dirty="0"/>
              <a:t>See effect by using Over or Chroma difference operation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71E25B-20CC-4930-8FCB-AC2D5B64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0" y="1731059"/>
            <a:ext cx="2671125" cy="4540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5057AB-519B-6F45-86FD-CD55A994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30" y="4639171"/>
            <a:ext cx="2414155" cy="1817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D3F9D-BD0E-9441-90AC-B9EC7E04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017" y="4639171"/>
            <a:ext cx="2429088" cy="18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A50F-F9DF-4E44-9356-7CAFE524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5" y="365125"/>
            <a:ext cx="10999075" cy="1187367"/>
          </a:xfrm>
        </p:spPr>
        <p:txBody>
          <a:bodyPr>
            <a:normAutofit fontScale="90000"/>
          </a:bodyPr>
          <a:lstStyle/>
          <a:p>
            <a:r>
              <a:rPr lang="da-DK" dirty="0"/>
              <a:t>Level and Luma Level TOPs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https://docs.derivative.ca/Level_TOP</a:t>
            </a:r>
            <a:r>
              <a:rPr lang="da-DK" sz="2000" dirty="0"/>
              <a:t> </a:t>
            </a:r>
            <a:br>
              <a:rPr lang="da-DK" sz="2000" dirty="0"/>
            </a:br>
            <a:r>
              <a:rPr lang="da-DK" sz="2000" dirty="0">
                <a:hlinkClick r:id="rId3"/>
              </a:rPr>
              <a:t>https://docs.derivative.ca/Luma_Level_TOP</a:t>
            </a:r>
            <a:r>
              <a:rPr lang="da-DK" sz="2000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A09B-B583-4D78-938C-024C47EC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054" y="1825625"/>
            <a:ext cx="4566745" cy="4351338"/>
          </a:xfrm>
        </p:spPr>
        <p:txBody>
          <a:bodyPr/>
          <a:lstStyle/>
          <a:p>
            <a:r>
              <a:rPr lang="da-DK" dirty="0"/>
              <a:t>Level TOP adjusts contrast, brightness, gamma, black level, color range, quantization, opacity and more</a:t>
            </a:r>
          </a:p>
          <a:p>
            <a:r>
              <a:rPr lang="da-DK" dirty="0"/>
              <a:t>Luma Level TOP preserves hue and saturation more accurately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517AE8A-3182-4939-81DA-525913B7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25" y="1552492"/>
            <a:ext cx="5986805" cy="46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2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8C4-1E63-B142-B977-1051C44D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TOP Parameters – Pre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3313-6B06-C74A-80D1-90DB6910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254" y="1690688"/>
            <a:ext cx="6279545" cy="4802187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/>
              <a:t>Clamp Input to [0-1]</a:t>
            </a:r>
            <a:r>
              <a:rPr lang="en-US" sz="2000"/>
              <a:t>: clamps pixel values to be within the range 0 to 1 (do not use with higher bit depth floating point pixel formats)</a:t>
            </a:r>
          </a:p>
          <a:p>
            <a:r>
              <a:rPr lang="en-US" sz="2000" b="1"/>
              <a:t>Invert</a:t>
            </a:r>
            <a:r>
              <a:rPr lang="en-US" sz="2000"/>
              <a:t>: inverts colors, so that black becomes white and colors are inverted across the color wheel (red -&gt; cyan, blue -&gt; yellow, green -&gt;  magenta, etc.)</a:t>
            </a:r>
          </a:p>
          <a:p>
            <a:r>
              <a:rPr lang="en-US" sz="2000" b="1"/>
              <a:t>Black level</a:t>
            </a:r>
            <a:r>
              <a:rPr lang="en-US" sz="2000"/>
              <a:t>: blackens any pixel with a value below the given value</a:t>
            </a:r>
          </a:p>
          <a:p>
            <a:r>
              <a:rPr lang="en-US" sz="2000" b="1"/>
              <a:t>Brightness 1</a:t>
            </a:r>
            <a:r>
              <a:rPr lang="en-US" sz="2000"/>
              <a:t>: Brightness is mean of RGB channel values for a pixel. Increasing brightness adds amounts to these channels to maintain relative amounts of R G and B, but raising average</a:t>
            </a:r>
          </a:p>
          <a:p>
            <a:r>
              <a:rPr lang="en-US" sz="2000" b="1"/>
              <a:t>Gamma 1</a:t>
            </a:r>
            <a:r>
              <a:rPr lang="en-US" sz="2000"/>
              <a:t>: Gamma is relationship between brightness of a pixel on the screen and its numerical value. Defined by a curve. Changing gamma changes relationship between R, G and B because eyes are not equally sensitive to red, green and blue</a:t>
            </a:r>
          </a:p>
          <a:p>
            <a:r>
              <a:rPr lang="en-US" sz="2000" b="1"/>
              <a:t>Contrast</a:t>
            </a:r>
            <a:r>
              <a:rPr lang="en-US" sz="2000"/>
              <a:t>: applies a scale factor to the RGB channels – brightens lighter areas and darkens darker areas</a:t>
            </a:r>
            <a:endParaRPr lang="en-US" sz="2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D16E-A2B1-2243-9779-26970736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91" y="1506523"/>
            <a:ext cx="4054186" cy="228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807824-5BC8-1E41-992E-42A69124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" y="2947815"/>
            <a:ext cx="4054186" cy="2287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36CDE-FF78-E442-A51E-4887BB23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47" y="4253535"/>
            <a:ext cx="4063308" cy="22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0529-F03E-A84A-9709-62BF3175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TOP – Range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5CF3-AA5E-9E4E-B856-1E4AAF491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351338"/>
          </a:xfrm>
        </p:spPr>
        <p:txBody>
          <a:bodyPr/>
          <a:lstStyle/>
          <a:p>
            <a:r>
              <a:rPr lang="en-US" b="1"/>
              <a:t>In Low</a:t>
            </a:r>
            <a:r>
              <a:rPr lang="en-US"/>
              <a:t> – Everything below this level is black in the output</a:t>
            </a:r>
          </a:p>
          <a:p>
            <a:r>
              <a:rPr lang="en-US" b="1"/>
              <a:t>In High</a:t>
            </a:r>
            <a:r>
              <a:rPr lang="en-US"/>
              <a:t> – Everything above this level is white in the output</a:t>
            </a:r>
          </a:p>
          <a:p>
            <a:r>
              <a:rPr lang="en-US" b="1"/>
              <a:t>Out Low</a:t>
            </a:r>
            <a:r>
              <a:rPr lang="en-US"/>
              <a:t> – Everything between In Low and Out Low is at the value of Out Low</a:t>
            </a:r>
            <a:endParaRPr lang="en-US" b="1"/>
          </a:p>
          <a:p>
            <a:r>
              <a:rPr lang="en-US" b="1"/>
              <a:t>Out High</a:t>
            </a:r>
            <a:r>
              <a:rPr lang="en-US"/>
              <a:t> – Everything between In High and Out High is at the value of Out High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D22FA-EBC6-9046-BC7A-76B18B47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63" y="1479550"/>
            <a:ext cx="4031557" cy="2270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4B329-286D-A340-80D0-49940D1A9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024493"/>
            <a:ext cx="13589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D3261-F497-A641-8658-A6CC078E1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62" y="4001293"/>
            <a:ext cx="4068543" cy="2270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3402F-9F28-8243-AE61-9719D72CB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565286"/>
            <a:ext cx="1371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0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CA22-0400-9F4C-8983-9C741363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TOP – RGBA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07225-719E-0543-A2EB-7F32C34D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7141"/>
            <a:ext cx="10515600" cy="989821"/>
          </a:xfrm>
        </p:spPr>
        <p:txBody>
          <a:bodyPr/>
          <a:lstStyle/>
          <a:p>
            <a:r>
              <a:rPr lang="en-US"/>
              <a:t>Lets you clamp the minimum and maximum values of each channel in the image or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85970-6B5F-2443-AF8E-F37EA7A8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77" y="1888021"/>
            <a:ext cx="5003800" cy="2821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1FEAC3-9A42-9D45-B32E-DE5CC285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02" y="2168322"/>
            <a:ext cx="4165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6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A082-F660-A54E-86DA-D5486514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TOP – Step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BCFC-F4E3-AB4D-959E-28AB29A2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97775"/>
            <a:ext cx="5257800" cy="527918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“Stepping” is also known as “posterizing”</a:t>
            </a:r>
          </a:p>
          <a:p>
            <a:r>
              <a:rPr lang="en-US" b="1"/>
              <a:t>Apply Stepping</a:t>
            </a:r>
            <a:r>
              <a:rPr lang="en-US"/>
              <a:t> turns stepping on</a:t>
            </a:r>
          </a:p>
          <a:p>
            <a:r>
              <a:rPr lang="en-US" b="1"/>
              <a:t>Step size</a:t>
            </a:r>
            <a:r>
              <a:rPr lang="en-US"/>
              <a:t> – Posterizes image into bands” or “stripes” – divides range of values into bands of this size and replaces every pixel with a value within a band with the midpoint of that band</a:t>
            </a:r>
          </a:p>
          <a:p>
            <a:r>
              <a:rPr lang="en-US" b="1"/>
              <a:t>Threshold</a:t>
            </a:r>
            <a:r>
              <a:rPr lang="en-US"/>
              <a:t> – shifts the lowest edge of the lowest band by the given amount (so -1 shifts all bands below 0, making the image disappear</a:t>
            </a:r>
          </a:p>
          <a:p>
            <a:r>
              <a:rPr lang="en-US" b="1"/>
              <a:t>Clamp Low/High</a:t>
            </a:r>
            <a:r>
              <a:rPr lang="en-US"/>
              <a:t> – clamps all values below/above the given value to the given value</a:t>
            </a:r>
          </a:p>
          <a:p>
            <a:r>
              <a:rPr lang="en-US" b="1"/>
              <a:t>Soften</a:t>
            </a:r>
            <a:r>
              <a:rPr lang="en-US"/>
              <a:t> – blurs the boundaries between the value bands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FED37-82DE-D84B-85F1-2361AA85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9" y="1964690"/>
            <a:ext cx="5399366" cy="30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AFE7-B31D-BC4C-8D0D-137C029A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TOP - Post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EC833-8477-A149-BC60-9096F2273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796" y="997527"/>
            <a:ext cx="5086004" cy="5179436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Parameters controlling second phase of processing by Level TOP</a:t>
            </a:r>
          </a:p>
          <a:p>
            <a:r>
              <a:rPr lang="en-US" b="1"/>
              <a:t>Gamma 2</a:t>
            </a:r>
            <a:r>
              <a:rPr lang="en-US"/>
              <a:t> – a second gamma correction, added after Range, RGBA and Step page adjustments have been made</a:t>
            </a:r>
          </a:p>
          <a:p>
            <a:r>
              <a:rPr lang="en-US" b="1"/>
              <a:t>Opacity </a:t>
            </a:r>
            <a:r>
              <a:rPr lang="en-US"/>
              <a:t>– adjusts opacity of image or video</a:t>
            </a:r>
          </a:p>
          <a:p>
            <a:r>
              <a:rPr lang="en-US" b="1"/>
              <a:t>Brightness 2</a:t>
            </a:r>
            <a:r>
              <a:rPr lang="en-US"/>
              <a:t> – second brightness filter, added after Range, RGBA and Step</a:t>
            </a:r>
          </a:p>
          <a:p>
            <a:r>
              <a:rPr lang="en-US" b="1"/>
              <a:t>Clamp</a:t>
            </a:r>
            <a:r>
              <a:rPr lang="en-US"/>
              <a:t> – clamps pixel values to this value or lower</a:t>
            </a:r>
          </a:p>
          <a:p>
            <a:r>
              <a:rPr lang="en-US" b="1"/>
              <a:t>Clamp Low/High</a:t>
            </a:r>
            <a:r>
              <a:rPr lang="en-US"/>
              <a:t> – clamps image’s min/max values (where “value” is in the sense of “hue, saturation and value”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01C20-F7A3-E64C-BAB1-0DDC6206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4" y="1952596"/>
            <a:ext cx="5185869" cy="29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TOPs are image operators that provide real-time GPU-based compositing and image manipulation</a:t>
            </a:r>
          </a:p>
          <a:p>
            <a:r>
              <a:rPr lang="en-GB" dirty="0"/>
              <a:t>Used for</a:t>
            </a:r>
          </a:p>
          <a:p>
            <a:pPr lvl="1"/>
            <a:r>
              <a:rPr lang="en-GB" dirty="0"/>
              <a:t>Preparing textures</a:t>
            </a:r>
          </a:p>
          <a:p>
            <a:pPr lvl="1"/>
            <a:r>
              <a:rPr lang="en-GB" dirty="0"/>
              <a:t>Compositing streams, images and movies</a:t>
            </a:r>
          </a:p>
          <a:p>
            <a:pPr lvl="1"/>
            <a:r>
              <a:rPr lang="en-GB" dirty="0"/>
              <a:t>Building control-panel elements</a:t>
            </a:r>
          </a:p>
          <a:p>
            <a:pPr lvl="1"/>
            <a:r>
              <a:rPr lang="en-GB" dirty="0"/>
              <a:t>Manipulating 32-bit floating point data</a:t>
            </a:r>
          </a:p>
          <a:p>
            <a:pPr lvl="1"/>
            <a:r>
              <a:rPr lang="en-GB" dirty="0"/>
              <a:t>…and lots of other stuff</a:t>
            </a:r>
          </a:p>
          <a:p>
            <a:r>
              <a:rPr lang="en-GB" dirty="0"/>
              <a:t>Support many formats, including floating-point image formats for working with </a:t>
            </a:r>
            <a:r>
              <a:rPr lang="en-GB" dirty="0" err="1"/>
              <a:t>HDR</a:t>
            </a:r>
            <a:r>
              <a:rPr lang="en-GB" dirty="0"/>
              <a:t> images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0453-51D5-3D41-8837-8A82CDF8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Luma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A8632-34AE-304A-B3BB-FA8E57267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730" y="1825625"/>
            <a:ext cx="4432070" cy="4351338"/>
          </a:xfrm>
        </p:spPr>
        <p:txBody>
          <a:bodyPr/>
          <a:lstStyle/>
          <a:p>
            <a:r>
              <a:rPr lang="en-US"/>
              <a:t>Has similar parameters to Level, but maintains hue and saturation more accurately when using Gamma and Black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A814E-A1C4-814B-991F-4F490E5B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1825625"/>
            <a:ext cx="6240087" cy="39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5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6317-F20A-42E0-94EB-B36DE780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919" y="365125"/>
            <a:ext cx="10796881" cy="1148365"/>
          </a:xfrm>
        </p:spPr>
        <p:txBody>
          <a:bodyPr>
            <a:normAutofit/>
          </a:bodyPr>
          <a:lstStyle/>
          <a:p>
            <a:r>
              <a:rPr lang="da-DK" dirty="0"/>
              <a:t>Transform TOP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https://docs.derivative.ca/Transform_TOP</a:t>
            </a:r>
            <a:r>
              <a:rPr lang="da-DK" sz="2000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6D11F-B093-426F-8723-344403270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544" y="1825625"/>
            <a:ext cx="6482255" cy="4351338"/>
          </a:xfrm>
        </p:spPr>
        <p:txBody>
          <a:bodyPr/>
          <a:lstStyle/>
          <a:p>
            <a:r>
              <a:rPr lang="da-DK" dirty="0"/>
              <a:t>Applies 2D transformations to a TOP image or video (e.g., translate, scale, rotate, and multi-repeat tiling)</a:t>
            </a:r>
          </a:p>
          <a:p>
            <a:r>
              <a:rPr lang="da-DK" dirty="0"/>
              <a:t>Background can be filled with solid color and alpha.</a:t>
            </a:r>
          </a:p>
          <a:p>
            <a:r>
              <a:rPr lang="da-DK" dirty="0"/>
              <a:t>Tiling can be mirroring or repeating</a:t>
            </a:r>
            <a:endParaRPr lang="en-GB" dirty="0"/>
          </a:p>
        </p:txBody>
      </p:sp>
      <p:pic>
        <p:nvPicPr>
          <p:cNvPr id="5" name="Picture 4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906233F3-14B0-4C46-A8E5-EB441F50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9" y="1513490"/>
            <a:ext cx="3465571" cy="48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6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4586-E082-404F-A405-99C64153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 TOP – Transform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4CC9B-81D5-45BC-B424-F35483B25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76" y="1825625"/>
            <a:ext cx="4903124" cy="4351338"/>
          </a:xfrm>
        </p:spPr>
        <p:txBody>
          <a:bodyPr>
            <a:normAutofit fontScale="47500" lnSpcReduction="20000"/>
          </a:bodyPr>
          <a:lstStyle/>
          <a:p>
            <a:r>
              <a:rPr lang="en-GB" b="1"/>
              <a:t>Transform Order</a:t>
            </a:r>
            <a:r>
              <a:rPr lang="en-GB"/>
              <a:t> – determines the order in which the transformations are applied (e.g., “translate scale rotate” or “rotate scale translate”</a:t>
            </a:r>
          </a:p>
          <a:p>
            <a:r>
              <a:rPr lang="en-GB" b="1"/>
              <a:t>Translate</a:t>
            </a:r>
            <a:r>
              <a:rPr lang="en-GB"/>
              <a:t> translates by the two values in the x and y direction respectively</a:t>
            </a:r>
          </a:p>
          <a:p>
            <a:r>
              <a:rPr lang="en-GB" b="1"/>
              <a:t>Translate Unit</a:t>
            </a:r>
            <a:r>
              <a:rPr lang="en-GB"/>
              <a:t> – F = fraction, P = pixels, A = fraction aspect</a:t>
            </a:r>
          </a:p>
          <a:p>
            <a:r>
              <a:rPr lang="en-GB" b="1"/>
              <a:t>Rotate </a:t>
            </a:r>
            <a:r>
              <a:rPr lang="en-GB"/>
              <a:t>– rotate by the given number of degrees</a:t>
            </a:r>
          </a:p>
          <a:p>
            <a:r>
              <a:rPr lang="en-GB" b="1"/>
              <a:t>Scale</a:t>
            </a:r>
            <a:r>
              <a:rPr lang="en-GB"/>
              <a:t> – separate stretch factors for x and y axes</a:t>
            </a:r>
          </a:p>
          <a:p>
            <a:r>
              <a:rPr lang="en-GB" b="1"/>
              <a:t>Grow/Shrink </a:t>
            </a:r>
            <a:r>
              <a:rPr lang="en-GB"/>
              <a:t> - Changes width and height by adding the specified number of pixels</a:t>
            </a:r>
          </a:p>
          <a:p>
            <a:r>
              <a:rPr lang="en-GB" b="1"/>
              <a:t>Pivot </a:t>
            </a:r>
            <a:r>
              <a:rPr lang="en-GB"/>
              <a:t>– for defining the centre of rotation and scaling</a:t>
            </a:r>
          </a:p>
          <a:p>
            <a:r>
              <a:rPr lang="en-GB" b="1"/>
              <a:t>Background color</a:t>
            </a:r>
            <a:r>
              <a:rPr lang="en-GB"/>
              <a:t> - color applied behind the foreground image. Background becomes visible when image is translated, scaled or sometimes rotate</a:t>
            </a:r>
          </a:p>
          <a:p>
            <a:r>
              <a:rPr lang="en-GB" b="1"/>
              <a:t>Comp over Background color</a:t>
            </a:r>
            <a:r>
              <a:rPr lang="en-GB"/>
              <a:t> – Fill any area with the background color if it has alpha less than 1</a:t>
            </a:r>
          </a:p>
          <a:p>
            <a:r>
              <a:rPr lang="en-GB" b="1"/>
              <a:t>Mipmap Bias</a:t>
            </a:r>
            <a:r>
              <a:rPr lang="en-GB"/>
              <a:t> – Indicates bias towards using certain mipmap levels:</a:t>
            </a:r>
          </a:p>
          <a:p>
            <a:pPr lvl="1"/>
            <a:r>
              <a:rPr lang="en-GB"/>
              <a:t>0 – the levels that would normally be used</a:t>
            </a:r>
          </a:p>
          <a:p>
            <a:pPr lvl="1"/>
            <a:r>
              <a:rPr lang="en-GB"/>
              <a:t>negative prefers higher levels (larger textures)</a:t>
            </a:r>
          </a:p>
          <a:p>
            <a:pPr lvl="1"/>
            <a:r>
              <a:rPr lang="en-GB"/>
              <a:t>positive prefers lower levels (smaller textures)</a:t>
            </a:r>
          </a:p>
          <a:p>
            <a:endParaRPr lang="en-GB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550F-ACF1-7845-B826-87BDC2D1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" y="1825625"/>
            <a:ext cx="5255874" cy="295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23EAD8-06ED-3C49-8877-F48AC186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374" y="3609196"/>
            <a:ext cx="3962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2EBD-03F0-D04A-AAA6-316B9697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 TOP – Tile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F3FF-93DA-094F-AF87-770F8CDB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796" y="1825625"/>
            <a:ext cx="5086004" cy="4351338"/>
          </a:xfrm>
        </p:spPr>
        <p:txBody>
          <a:bodyPr>
            <a:normAutofit lnSpcReduction="10000"/>
          </a:bodyPr>
          <a:lstStyle/>
          <a:p>
            <a:r>
              <a:rPr lang="en-US" b="1"/>
              <a:t>Extend</a:t>
            </a:r>
          </a:p>
          <a:p>
            <a:pPr lvl="1"/>
            <a:r>
              <a:rPr lang="en-US" b="1"/>
              <a:t>Hold </a:t>
            </a:r>
            <a:r>
              <a:rPr lang="en-US"/>
              <a:t>– extend pixel color at boundary over remainder of window</a:t>
            </a:r>
          </a:p>
          <a:p>
            <a:pPr lvl="1"/>
            <a:r>
              <a:rPr lang="en-US" b="1"/>
              <a:t>Zero </a:t>
            </a:r>
            <a:r>
              <a:rPr lang="en-US"/>
              <a:t>– no extension – uncovered areas of window are transparent</a:t>
            </a:r>
          </a:p>
          <a:p>
            <a:pPr lvl="1"/>
            <a:r>
              <a:rPr lang="en-US" b="1"/>
              <a:t>Repeat</a:t>
            </a:r>
            <a:r>
              <a:rPr lang="en-US"/>
              <a:t> – tile image to cover window</a:t>
            </a:r>
          </a:p>
          <a:p>
            <a:pPr lvl="1"/>
            <a:r>
              <a:rPr lang="en-US" b="1"/>
              <a:t>Mirror </a:t>
            </a:r>
            <a:r>
              <a:rPr lang="en-US"/>
              <a:t>– repeat and reflect</a:t>
            </a:r>
          </a:p>
          <a:p>
            <a:pPr lvl="1"/>
            <a:r>
              <a:rPr lang="en-US" b="1"/>
              <a:t>Limit Tiles, Tile U and Tile V</a:t>
            </a:r>
            <a:r>
              <a:rPr lang="en-US"/>
              <a:t> – gives limit to the number of times to repeat the image when tiling (negative is down and to the left)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F9948-EC75-0848-9C1E-8DCBB5E0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05" y="2045162"/>
            <a:ext cx="482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E4D4-186B-F549-8851-2624E931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TOP</a:t>
            </a:r>
            <a:br>
              <a:rPr lang="en-US"/>
            </a:br>
            <a:r>
              <a:rPr lang="en-US" sz="2400">
                <a:hlinkClick r:id="rId2"/>
              </a:rPr>
              <a:t>https://docs.derivative.ca/Over_TOP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49EDF-8000-0B48-8E07-22623E78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284" y="1976556"/>
            <a:ext cx="5551515" cy="3734288"/>
          </a:xfrm>
        </p:spPr>
        <p:txBody>
          <a:bodyPr/>
          <a:lstStyle/>
          <a:p>
            <a:r>
              <a:rPr lang="en-US"/>
              <a:t>Places Input 1 over Input 2</a:t>
            </a:r>
          </a:p>
          <a:p>
            <a:r>
              <a:rPr lang="en-US"/>
              <a:t>Alpha of Input 1 determines what you can see of Input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70003-4ABB-5548-BED0-054772500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9" y="1976556"/>
            <a:ext cx="5016295" cy="373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4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44D0-165D-C445-9E27-015ACF5C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TOP – Transform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002B5-BA24-6940-88E1-83855108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775" y="1825625"/>
            <a:ext cx="58840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/>
              <a:t>Fixed Layer</a:t>
            </a:r>
            <a:r>
              <a:rPr lang="en-US"/>
              <a:t> </a:t>
            </a:r>
            <a:r>
              <a:rPr lang="en-US" b="1"/>
              <a:t>– </a:t>
            </a:r>
            <a:r>
              <a:rPr lang="en-US"/>
              <a:t>determines which layer is fixed and which is adjustable by using the parameters on the Transform page</a:t>
            </a:r>
          </a:p>
          <a:p>
            <a:pPr lvl="1"/>
            <a:r>
              <a:rPr lang="en-US"/>
              <a:t>Resolution and aspect ratio of final composite is that of the Fixed Layer</a:t>
            </a:r>
          </a:p>
          <a:p>
            <a:pPr lvl="1"/>
            <a:r>
              <a:rPr lang="en-US"/>
              <a:t>But remember that Input 1 is always on top!</a:t>
            </a:r>
          </a:p>
          <a:p>
            <a:r>
              <a:rPr lang="en-US" b="1"/>
              <a:t>Pre-Fit Overlay</a:t>
            </a:r>
            <a:r>
              <a:rPr lang="en-US"/>
              <a:t> – determines how Overlay layer (not Fixed Layer) fills the composite</a:t>
            </a:r>
          </a:p>
          <a:p>
            <a:r>
              <a:rPr lang="en-US" b="1"/>
              <a:t>Justify Horizontal/Vertical</a:t>
            </a:r>
            <a:r>
              <a:rPr lang="en-US"/>
              <a:t> – specify the horizontal/vertical alignment of the Overlay layer</a:t>
            </a:r>
          </a:p>
          <a:p>
            <a:r>
              <a:rPr lang="en-US" b="1"/>
              <a:t>Extend Overlay</a:t>
            </a:r>
            <a:r>
              <a:rPr lang="en-US"/>
              <a:t> – sets extend or repeat conditions of the Overlay</a:t>
            </a:r>
          </a:p>
          <a:p>
            <a:r>
              <a:rPr lang="en-US"/>
              <a:t>The remaining parameters only affect the Overlay:</a:t>
            </a:r>
          </a:p>
          <a:p>
            <a:pPr lvl="1"/>
            <a:r>
              <a:rPr lang="en-US"/>
              <a:t>Rotate, Translate, Translate Units, Scale, Pivot, Pivot Units – work similarly to Transform 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D8A99-AF91-9441-AE40-CFD7EBBC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1" y="1460500"/>
            <a:ext cx="4489602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1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463C-0693-2E44-9920-9905F756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15196" cy="1325563"/>
          </a:xfrm>
        </p:spPr>
        <p:txBody>
          <a:bodyPr>
            <a:normAutofit/>
          </a:bodyPr>
          <a:lstStyle/>
          <a:p>
            <a:r>
              <a:rPr lang="en-US"/>
              <a:t>Text TOP</a:t>
            </a:r>
            <a:br>
              <a:rPr lang="en-US"/>
            </a:br>
            <a:r>
              <a:rPr lang="en-US" sz="2200">
                <a:hlinkClick r:id="rId2"/>
              </a:rPr>
              <a:t>https://docs.derivative.ca/Text_TOP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168F-7654-4449-BC06-62902BF1A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332" y="615142"/>
            <a:ext cx="5848467" cy="5561821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Text TOP is for displaying text in an image or video</a:t>
            </a:r>
          </a:p>
          <a:p>
            <a:r>
              <a:rPr lang="en-US"/>
              <a:t>Allows for multiple fonts, sizes, colors, borders, character separation and line separation</a:t>
            </a:r>
          </a:p>
          <a:p>
            <a:r>
              <a:rPr lang="en-US"/>
              <a:t>Text can be displayed as bitmaps, anti-aliased lines or filled polygon characters</a:t>
            </a:r>
          </a:p>
          <a:p>
            <a:r>
              <a:rPr lang="en-US"/>
              <a:t>Any TrueType font can be rendered and Unicode is supported</a:t>
            </a:r>
          </a:p>
          <a:p>
            <a:r>
              <a:rPr lang="en-US"/>
              <a:t>Can format lines of text and numbers in decimal or floating point format, reading values from a CHOP using special formatting characters</a:t>
            </a:r>
          </a:p>
          <a:p>
            <a:r>
              <a:rPr lang="en-US"/>
              <a:t>Can render text strings from a Table DAT, via the specification DAT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C72BC-9069-E942-B556-C9AAA6F9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6" y="1975413"/>
            <a:ext cx="5016467" cy="40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6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D1FC-9C0B-E846-824D-33A62C33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11" y="365125"/>
            <a:ext cx="4481945" cy="1325563"/>
          </a:xfrm>
        </p:spPr>
        <p:txBody>
          <a:bodyPr/>
          <a:lstStyle/>
          <a:p>
            <a:r>
              <a:rPr lang="en-US"/>
              <a:t>Text TOP </a:t>
            </a:r>
            <a:br>
              <a:rPr lang="en-US"/>
            </a:br>
            <a:r>
              <a:rPr lang="en-US"/>
              <a:t>– Text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66C62-B22F-1640-AA3F-2DB3410F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756" y="365125"/>
            <a:ext cx="7049193" cy="6127750"/>
          </a:xfrm>
        </p:spPr>
        <p:txBody>
          <a:bodyPr>
            <a:normAutofit fontScale="62500" lnSpcReduction="20000"/>
          </a:bodyPr>
          <a:lstStyle/>
          <a:p>
            <a:r>
              <a:rPr lang="en-US" b="1"/>
              <a:t>Field Component</a:t>
            </a:r>
            <a:r>
              <a:rPr lang="en-US"/>
              <a:t> – Specifies a Field COMP operator to use as the source of the text</a:t>
            </a:r>
          </a:p>
          <a:p>
            <a:r>
              <a:rPr lang="en-US" b="1"/>
              <a:t>DAT</a:t>
            </a:r>
            <a:r>
              <a:rPr lang="en-US"/>
              <a:t> – specifies a DAT to use as the source of the text</a:t>
            </a:r>
          </a:p>
          <a:p>
            <a:pPr lvl="1"/>
            <a:r>
              <a:rPr lang="en-US"/>
              <a:t>Either drag and drop a DAT onto this field or manually enter the DAT’s path</a:t>
            </a:r>
          </a:p>
          <a:p>
            <a:r>
              <a:rPr lang="en-US" b="1"/>
              <a:t>DAT Row/Col</a:t>
            </a:r>
            <a:r>
              <a:rPr lang="en-US"/>
              <a:t> – row and column index of the cell in a DAT Table to use</a:t>
            </a:r>
          </a:p>
          <a:p>
            <a:r>
              <a:rPr lang="en-US" b="1"/>
              <a:t>Specification DAT</a:t>
            </a:r>
            <a:r>
              <a:rPr lang="en-US"/>
              <a:t> – a Table DAT that specifies position of the text</a:t>
            </a:r>
          </a:p>
          <a:p>
            <a:pPr lvl="1"/>
            <a:r>
              <a:rPr lang="en-US"/>
              <a:t>Has at least three columns: x, y and text to draw at the position</a:t>
            </a:r>
          </a:p>
          <a:p>
            <a:r>
              <a:rPr lang="en-US" b="1"/>
              <a:t>Text</a:t>
            </a:r>
            <a:r>
              <a:rPr lang="en-US"/>
              <a:t> – A string of text to display. Can be optionally followed by a numeric value and another string (defined in Value and Post Text parameters)</a:t>
            </a:r>
          </a:p>
          <a:p>
            <a:pPr lvl="1"/>
            <a:r>
              <a:rPr lang="en-US"/>
              <a:t>If you want special characters (e.g., \n, \t), use a Python expression</a:t>
            </a:r>
          </a:p>
          <a:p>
            <a:r>
              <a:rPr lang="en-US" b="1"/>
              <a:t>Append Value</a:t>
            </a:r>
            <a:r>
              <a:rPr lang="en-US"/>
              <a:t> – enables appending of the value in the Value parameter</a:t>
            </a:r>
          </a:p>
          <a:p>
            <a:r>
              <a:rPr lang="en-US" b="1"/>
              <a:t>Value</a:t>
            </a:r>
            <a:r>
              <a:rPr lang="en-US"/>
              <a:t> – the value to append to Text</a:t>
            </a:r>
          </a:p>
          <a:p>
            <a:r>
              <a:rPr lang="en-US" b="1"/>
              <a:t>Total Digits </a:t>
            </a:r>
            <a:r>
              <a:rPr lang="en-US"/>
              <a:t>– Number of digits in Value</a:t>
            </a:r>
          </a:p>
          <a:p>
            <a:r>
              <a:rPr lang="en-US" b="1"/>
              <a:t>Decimal Digits</a:t>
            </a:r>
            <a:r>
              <a:rPr lang="en-US"/>
              <a:t> – Number of digits after the decimal point</a:t>
            </a:r>
          </a:p>
          <a:p>
            <a:r>
              <a:rPr lang="en-US" b="1"/>
              <a:t>Post Text</a:t>
            </a:r>
            <a:r>
              <a:rPr lang="en-US"/>
              <a:t> – Text string appended after Text and Value</a:t>
            </a:r>
          </a:p>
          <a:p>
            <a:r>
              <a:rPr lang="en-US" b="1"/>
              <a:t>CHOP value %-Replace</a:t>
            </a:r>
            <a:r>
              <a:rPr lang="en-US"/>
              <a:t> – allows for portions of the Text string to be replaced with values specified using the syntax for C’s printf statement: %[flags][width][.precision][type]</a:t>
            </a:r>
          </a:p>
          <a:p>
            <a:pPr lvl="1"/>
            <a:r>
              <a:rPr lang="en-US"/>
              <a:t>Drag and drop a CHOP onto this field</a:t>
            </a:r>
          </a:p>
          <a:p>
            <a:r>
              <a:rPr lang="en-US" b="1"/>
              <a:t>Word Wrap </a:t>
            </a:r>
            <a:r>
              <a:rPr lang="en-US"/>
              <a:t>– wrap text so it stays within the TOP’s borders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AF847-7539-AA4E-B496-318281EA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24" y="1690688"/>
            <a:ext cx="4481946" cy="49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5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0662-62C4-4C42-B45E-C35D0D220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TOP – Font and Color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110B-4ABB-8E4D-A0EB-99DF2F4A9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0" y="1825625"/>
            <a:ext cx="2575560" cy="4351338"/>
          </a:xfrm>
        </p:spPr>
        <p:txBody>
          <a:bodyPr/>
          <a:lstStyle/>
          <a:p>
            <a:r>
              <a:rPr lang="en-US"/>
              <a:t>Allow you to control the appearance of the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36D6C-567B-4245-AD11-51FB6DC4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64" y="2322484"/>
            <a:ext cx="2946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3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EDBFF-E5DE-E947-BF64-4F346100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TOP – Output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67D9-0FF8-9844-8823-8567D76A7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662" y="1825625"/>
            <a:ext cx="5435138" cy="4351338"/>
          </a:xfrm>
        </p:spPr>
        <p:txBody>
          <a:bodyPr/>
          <a:lstStyle/>
          <a:p>
            <a:r>
              <a:rPr lang="en-US"/>
              <a:t>Controls compositing of text with input image</a:t>
            </a:r>
          </a:p>
          <a:p>
            <a:r>
              <a:rPr lang="en-US" b="1"/>
              <a:t>Comp Over Input</a:t>
            </a:r>
            <a:r>
              <a:rPr lang="en-US"/>
              <a:t> – composites input with an image</a:t>
            </a:r>
          </a:p>
          <a:p>
            <a:r>
              <a:rPr lang="en-US" b="1"/>
              <a:t>Operation</a:t>
            </a:r>
            <a:r>
              <a:rPr lang="en-US"/>
              <a:t> – choose which composite operation to use to combine the text with the image</a:t>
            </a:r>
          </a:p>
          <a:p>
            <a:r>
              <a:rPr lang="en-US" b="1"/>
              <a:t>Swap Order</a:t>
            </a:r>
            <a:r>
              <a:rPr lang="en-US"/>
              <a:t> – Swaps the order of the composite with the input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F201B-3B43-3746-8DD7-D7FE1805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1" y="1690688"/>
            <a:ext cx="4025900" cy="227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A423E8-DA76-1848-98D9-8774C3C1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1" y="4181475"/>
            <a:ext cx="4064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All renders and composites occur offscreen with TOPs</a:t>
            </a:r>
          </a:p>
          <a:p>
            <a:r>
              <a:rPr lang="da-DK" dirty="0"/>
              <a:t>Data can be scaled to any resolution, limited only by hardware</a:t>
            </a:r>
          </a:p>
          <a:p>
            <a:r>
              <a:rPr lang="da-DK" dirty="0"/>
              <a:t>TOPs can hold point cloud data where each pixel holds 32-bit XYZ coordinates</a:t>
            </a:r>
          </a:p>
          <a:p>
            <a:pPr lvl="1"/>
            <a:r>
              <a:rPr lang="da-DK" dirty="0"/>
              <a:t>Right-click on viewer and select </a:t>
            </a:r>
            <a:r>
              <a:rPr lang="da-DK" i="1" dirty="0"/>
              <a:t>View as Points</a:t>
            </a:r>
          </a:p>
          <a:p>
            <a:r>
              <a:rPr lang="en-GB" dirty="0"/>
              <a:t>Non-commercial limited to 1280 x 1280 resolution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5E11-EB30-6D4F-A78B-D8635C975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34" y="365126"/>
            <a:ext cx="11041166" cy="1014788"/>
          </a:xfrm>
        </p:spPr>
        <p:txBody>
          <a:bodyPr>
            <a:normAutofit fontScale="90000"/>
          </a:bodyPr>
          <a:lstStyle/>
          <a:p>
            <a:r>
              <a:rPr lang="en-US"/>
              <a:t>Blur TOP</a:t>
            </a:r>
            <a:br>
              <a:rPr lang="en-US"/>
            </a:br>
            <a:r>
              <a:rPr lang="en-US" sz="2000">
                <a:hlinkClick r:id="rId2"/>
              </a:rPr>
              <a:t>https://docs.derivative.ca/Blur_TOP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64365-3395-9B4A-93F0-5717AA42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156" y="980930"/>
            <a:ext cx="5987860" cy="5511945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Blurs image with various kernel filters and radii</a:t>
            </a:r>
          </a:p>
          <a:p>
            <a:r>
              <a:rPr lang="en-US"/>
              <a:t>Can do multi-pass blurs and horizontal-only or vertical-only blurs</a:t>
            </a:r>
          </a:p>
          <a:p>
            <a:r>
              <a:rPr lang="en-US"/>
              <a:t>Can use Pre-shrink to optimize performance when blurs are high</a:t>
            </a:r>
          </a:p>
          <a:p>
            <a:r>
              <a:rPr lang="en-US" b="1"/>
              <a:t>Method</a:t>
            </a:r>
            <a:r>
              <a:rPr lang="en-US"/>
              <a:t> determines how blur is applied</a:t>
            </a:r>
          </a:p>
          <a:p>
            <a:r>
              <a:rPr lang="en-US" b="1"/>
              <a:t>Type </a:t>
            </a:r>
            <a:r>
              <a:rPr lang="en-US"/>
              <a:t>determines function used to create the blur</a:t>
            </a:r>
          </a:p>
          <a:p>
            <a:r>
              <a:rPr lang="en-US" b="1"/>
              <a:t>Extend</a:t>
            </a:r>
            <a:r>
              <a:rPr lang="en-US"/>
              <a:t> sets extend conditions that determine what happens at edge of image</a:t>
            </a:r>
          </a:p>
          <a:p>
            <a:r>
              <a:rPr lang="en-US" b="1"/>
              <a:t>Pre-shrink</a:t>
            </a:r>
            <a:r>
              <a:rPr lang="en-US"/>
              <a:t> reduces image’s resolution before applying blur</a:t>
            </a:r>
          </a:p>
          <a:p>
            <a:r>
              <a:rPr lang="en-US" b="1"/>
              <a:t>Filter size</a:t>
            </a:r>
            <a:r>
              <a:rPr lang="en-US"/>
              <a:t> is the amount of blur in pixels</a:t>
            </a:r>
          </a:p>
          <a:p>
            <a:pPr lvl="1"/>
            <a:r>
              <a:rPr lang="en-US"/>
              <a:t>Can use me.par.resolutionw/100 * n to give an n% image blur</a:t>
            </a:r>
          </a:p>
          <a:p>
            <a:r>
              <a:rPr lang="en-US" b="1"/>
              <a:t>Sample Step</a:t>
            </a:r>
            <a:r>
              <a:rPr lang="en-US"/>
              <a:t> – determines number of pixels away from current pixel sampled to blur the image</a:t>
            </a:r>
          </a:p>
          <a:p>
            <a:r>
              <a:rPr lang="en-US" b="1"/>
              <a:t>Rotate Kernel</a:t>
            </a:r>
            <a:r>
              <a:rPr lang="en-US"/>
              <a:t> – rotates the blur filter (noticeable when Method is horizontal)</a:t>
            </a:r>
          </a:p>
          <a:p>
            <a:r>
              <a:rPr lang="en-US" b="1"/>
              <a:t>Dither</a:t>
            </a:r>
            <a:r>
              <a:rPr lang="en-US"/>
              <a:t> – enabling makes 8-bit blurs look smoother</a:t>
            </a:r>
            <a:endParaRPr lang="en-US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BD6F7-99F4-A249-89CE-B9EF90A37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34" y="1625456"/>
            <a:ext cx="5280521" cy="48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127 TOPs in the OP CREATE dialog</a:t>
            </a:r>
          </a:p>
          <a:p>
            <a:r>
              <a:rPr lang="da-DK" dirty="0"/>
              <a:t>Some are greyed out in the non-commercial version</a:t>
            </a:r>
          </a:p>
          <a:p>
            <a:r>
              <a:rPr lang="da-DK" dirty="0"/>
              <a:t>Ones with a darker background generate textures</a:t>
            </a:r>
          </a:p>
          <a:p>
            <a:r>
              <a:rPr lang="da-DK" dirty="0"/>
              <a:t>Ones with lighter background filter textures to produce new textures</a:t>
            </a:r>
          </a:p>
          <a:p>
            <a:r>
              <a:rPr lang="da-DK" dirty="0"/>
              <a:t>All TOPs documented at: </a:t>
            </a:r>
            <a:r>
              <a:rPr lang="da-DK" sz="2000" dirty="0">
                <a:hlinkClick r:id="rId3"/>
              </a:rPr>
              <a:t>https://docs.derivative.ca/Category:TOPs</a:t>
            </a:r>
            <a:r>
              <a:rPr lang="da-DK" sz="2000" dirty="0"/>
              <a:t> 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3F95-0C4A-4025-AC6B-97818E0D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 flags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2EA2-D8E6-4AE2-804E-7D1BE740B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134" y="3428999"/>
            <a:ext cx="5920665" cy="306387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 TOP has two </a:t>
            </a:r>
            <a:r>
              <a:rPr lang="da-DK" i="1" dirty="0"/>
              <a:t>flags</a:t>
            </a:r>
            <a:r>
              <a:rPr lang="da-DK" dirty="0"/>
              <a:t> in its bottom right-hand corner:</a:t>
            </a:r>
          </a:p>
          <a:p>
            <a:pPr lvl="1"/>
            <a:r>
              <a:rPr lang="da-DK" dirty="0"/>
              <a:t>Display flag</a:t>
            </a:r>
          </a:p>
          <a:p>
            <a:pPr lvl="2"/>
            <a:r>
              <a:rPr lang="da-DK" dirty="0"/>
              <a:t>Displays TOP output as background of network pane</a:t>
            </a:r>
          </a:p>
          <a:p>
            <a:pPr lvl="2"/>
            <a:r>
              <a:rPr lang="da-DK" dirty="0"/>
              <a:t>Turning on display flag on multiple TOPs causes all of them to be displayed side-by-side as the background</a:t>
            </a:r>
          </a:p>
          <a:p>
            <a:pPr lvl="1"/>
            <a:r>
              <a:rPr lang="da-DK" dirty="0"/>
              <a:t>Viewer Active flag</a:t>
            </a:r>
          </a:p>
          <a:p>
            <a:endParaRPr lang="en-GB" dirty="0"/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2948E09-1ED8-4F17-BE09-DB095FBB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20" y="3879233"/>
            <a:ext cx="4848495" cy="2613642"/>
          </a:xfrm>
          <a:prstGeom prst="rect">
            <a:avLst/>
          </a:prstGeom>
        </p:spPr>
      </p:pic>
      <p:pic>
        <p:nvPicPr>
          <p:cNvPr id="7" name="Picture 6" descr="A picture containing text, electronics, picture frame&#10;&#10;Description automatically generated">
            <a:extLst>
              <a:ext uri="{FF2B5EF4-FFF2-40B4-BE49-F238E27FC236}">
                <a16:creationId xmlns:a16="http://schemas.microsoft.com/office/drawing/2014/main" id="{25D41B9F-EECB-46F7-BFED-9E148413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471" y="365124"/>
            <a:ext cx="8670001" cy="244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F4B09-1504-4F94-A82B-87C5C1A90DEA}"/>
              </a:ext>
            </a:extLst>
          </p:cNvPr>
          <p:cNvSpPr txBox="1"/>
          <p:nvPr/>
        </p:nvSpPr>
        <p:spPr>
          <a:xfrm>
            <a:off x="5347315" y="3059667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Viewer active flag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69E1D-12FF-4245-889A-CB82E250D38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270485" y="2659971"/>
            <a:ext cx="636342" cy="3996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7FFF77-6C9A-47CE-BB2E-4165D001ABAB}"/>
              </a:ext>
            </a:extLst>
          </p:cNvPr>
          <p:cNvSpPr txBox="1"/>
          <p:nvPr/>
        </p:nvSpPr>
        <p:spPr>
          <a:xfrm>
            <a:off x="10487025" y="2972956"/>
            <a:ext cx="12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Display flag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AEB2B-8379-43A1-9769-2B0F8E56802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1112613" y="2659971"/>
            <a:ext cx="327005" cy="3129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7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B564-88F4-4D29-8A90-F2F7B97C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073"/>
          </a:xfrm>
        </p:spPr>
        <p:txBody>
          <a:bodyPr/>
          <a:lstStyle/>
          <a:p>
            <a:r>
              <a:rPr lang="da-DK" dirty="0"/>
              <a:t>TOP Viewers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F83A-66F2-4B2C-8A49-85EE77A6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950" y="1684913"/>
            <a:ext cx="4514850" cy="4596977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TOPs have interactive </a:t>
            </a:r>
            <a:r>
              <a:rPr lang="da-DK" i="1" dirty="0"/>
              <a:t>Node Viewers</a:t>
            </a:r>
            <a:endParaRPr lang="da-DK" dirty="0"/>
          </a:p>
          <a:p>
            <a:pPr lvl="1"/>
            <a:r>
              <a:rPr lang="da-DK" dirty="0"/>
              <a:t>Need to have Viewer Active Flag on in order to interact with a TOP’s node viewer</a:t>
            </a:r>
          </a:p>
          <a:p>
            <a:r>
              <a:rPr lang="da-DK" dirty="0"/>
              <a:t>If alpha channel present, then you’ll see a grey checkerboard background</a:t>
            </a:r>
          </a:p>
          <a:p>
            <a:pPr lvl="1"/>
            <a:r>
              <a:rPr lang="da-DK" dirty="0"/>
              <a:t>Turn off in TOPs tab in Preferences, accessible through the main Edit menu (or the </a:t>
            </a:r>
            <a:r>
              <a:rPr lang="da-DK" dirty="0" err="1"/>
              <a:t>TouchDesigner</a:t>
            </a:r>
            <a:r>
              <a:rPr lang="da-DK" dirty="0"/>
              <a:t> menu on a Mac)</a:t>
            </a:r>
          </a:p>
          <a:p>
            <a:r>
              <a:rPr lang="da-DK" dirty="0"/>
              <a:t>LMB: move around inside a viewer</a:t>
            </a:r>
          </a:p>
          <a:p>
            <a:r>
              <a:rPr lang="da-DK" dirty="0"/>
              <a:t>MMB: zoom in and out (or Option–RMB, </a:t>
            </a:r>
            <a:r>
              <a:rPr lang="da-DK" dirty="0" err="1"/>
              <a:t>then</a:t>
            </a:r>
            <a:r>
              <a:rPr lang="da-DK" dirty="0"/>
              <a:t> drag </a:t>
            </a:r>
            <a:r>
              <a:rPr lang="da-DK" dirty="0" err="1"/>
              <a:t>left</a:t>
            </a:r>
            <a:r>
              <a:rPr lang="da-DK" dirty="0"/>
              <a:t> and right)</a:t>
            </a:r>
          </a:p>
          <a:p>
            <a:r>
              <a:rPr lang="da-DK" dirty="0"/>
              <a:t>”h”: recenter image in viewer</a:t>
            </a:r>
          </a:p>
          <a:p>
            <a:r>
              <a:rPr lang="da-DK" dirty="0"/>
              <a:t>RMB: opens viewer options menu</a:t>
            </a:r>
          </a:p>
          <a:p>
            <a:pPr lvl="1"/>
            <a:r>
              <a:rPr lang="da-DK" dirty="0"/>
              <a:t>Let's you see each color channel separately or in parallel or view the contents of the TOP as a set of points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EB3A3F7-A58B-4091-8C34-95FB6A6C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2" y="2154030"/>
            <a:ext cx="2457723" cy="14295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5F08E32-17A6-427F-8D59-E23A4D35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52730"/>
            <a:ext cx="1771897" cy="2229161"/>
          </a:xfrm>
          <a:prstGeom prst="rect">
            <a:avLst/>
          </a:prstGeom>
        </p:spPr>
      </p:pic>
      <p:pic>
        <p:nvPicPr>
          <p:cNvPr id="9" name="Picture 8" descr="A picture containing text, screenshot, display&#10;&#10;Description automatically generated">
            <a:extLst>
              <a:ext uri="{FF2B5EF4-FFF2-40B4-BE49-F238E27FC236}">
                <a16:creationId xmlns:a16="http://schemas.microsoft.com/office/drawing/2014/main" id="{F9E82276-4405-4377-9275-CCD09569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328" y="4052729"/>
            <a:ext cx="3838726" cy="222916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D04CEA16-AC0A-45B1-8A59-95A849273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00" y="1684913"/>
            <a:ext cx="383485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E58F-96EB-45E6-B5E9-28267D64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5150347" cy="1325563"/>
          </a:xfrm>
        </p:spPr>
        <p:txBody>
          <a:bodyPr>
            <a:normAutofit/>
          </a:bodyPr>
          <a:lstStyle/>
          <a:p>
            <a:r>
              <a:rPr lang="da-DK" dirty="0"/>
              <a:t>Sweet Sixteen TOPs 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https://docs.derivative.ca/TOP#Sweet_16_TOPs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2C78-299F-4BFA-A976-17CD6981C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0" y="1807870"/>
            <a:ext cx="4011967" cy="4351338"/>
          </a:xfrm>
        </p:spPr>
        <p:txBody>
          <a:bodyPr/>
          <a:lstStyle/>
          <a:p>
            <a:r>
              <a:rPr lang="da-DK" dirty="0"/>
              <a:t>The Sweet Sixteen TOPs are a set of 16 TOPs that are commonly used</a:t>
            </a:r>
            <a:endParaRPr lang="en-GB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D4B924-99EE-443A-A49D-CB614465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821" y="646929"/>
            <a:ext cx="6216787" cy="58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2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101C-B638-4E52-8F26-2DD68FA7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Movie File In TOP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https://docs.derivative.ca/Movie_File_In_TOP</a:t>
            </a:r>
            <a:r>
              <a:rPr lang="da-DK" sz="2000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D745-B20F-4644-9C3C-72119208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5" y="1765493"/>
            <a:ext cx="5358353" cy="4727382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Used to load movies, images or sequences of images</a:t>
            </a:r>
          </a:p>
          <a:p>
            <a:r>
              <a:rPr lang="da-DK" dirty="0"/>
              <a:t>Reads following image formats: jpg, gif, tif or bmp</a:t>
            </a:r>
          </a:p>
          <a:p>
            <a:r>
              <a:rPr lang="da-DK" dirty="0"/>
              <a:t>Reads following movie formats. .mov, .mp4, .mpeg, .avi, .wmv, .dpx, Cineform, Hap Q, Hap Q with Alpha</a:t>
            </a:r>
          </a:p>
          <a:p>
            <a:r>
              <a:rPr lang="da-DK" dirty="0"/>
              <a:t>Supports NotchLC codec, EXR files, some .swf and .flv Flash files, DXT1, 3 and 5 compressed DDS file</a:t>
            </a:r>
          </a:p>
          <a:p>
            <a:r>
              <a:rPr lang="da-DK" dirty="0"/>
              <a:t>Can specify location as a URL to fetch movies or images from the web</a:t>
            </a:r>
          </a:p>
          <a:p>
            <a:r>
              <a:rPr lang="da-DK" dirty="0"/>
              <a:t>Can view state of a Movie File In TOP by dropping it on an Info CHOP</a:t>
            </a:r>
            <a:endParaRPr lang="en-GB" dirty="0"/>
          </a:p>
        </p:txBody>
      </p:sp>
      <p:pic>
        <p:nvPicPr>
          <p:cNvPr id="5" name="Picture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B98F4EB8-6A80-4402-9154-6E2CF23F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192" y="2137974"/>
            <a:ext cx="6036296" cy="27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DBA1-DB27-4410-9CEE-2DF8F482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0290" cy="509861"/>
          </a:xfrm>
        </p:spPr>
        <p:txBody>
          <a:bodyPr>
            <a:noAutofit/>
          </a:bodyPr>
          <a:lstStyle/>
          <a:p>
            <a:r>
              <a:rPr lang="da-DK" sz="3200" dirty="0"/>
              <a:t>Movie File In parameters: Play page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9E7F-3EE9-4B6A-942E-8666FE4F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" y="1064173"/>
            <a:ext cx="6731876" cy="5428702"/>
          </a:xfrm>
        </p:spPr>
        <p:txBody>
          <a:bodyPr>
            <a:normAutofit fontScale="62500" lnSpcReduction="20000"/>
          </a:bodyPr>
          <a:lstStyle/>
          <a:p>
            <a:r>
              <a:rPr lang="da-DK" dirty="0"/>
              <a:t>Play page</a:t>
            </a:r>
          </a:p>
          <a:p>
            <a:pPr lvl="1"/>
            <a:r>
              <a:rPr lang="da-DK" b="1" dirty="0"/>
              <a:t>File</a:t>
            </a:r>
            <a:r>
              <a:rPr lang="da-DK" dirty="0"/>
              <a:t>: Path and name of image or file to load; file types are given in </a:t>
            </a:r>
            <a:r>
              <a:rPr lang="da-DK" dirty="0">
                <a:hlinkClick r:id="rId2"/>
              </a:rPr>
              <a:t>https://docs.derivative.ca/File_Types</a:t>
            </a:r>
            <a:r>
              <a:rPr lang="da-DK" dirty="0"/>
              <a:t>; specify files on internet using a URL</a:t>
            </a:r>
          </a:p>
          <a:p>
            <a:pPr lvl="2"/>
            <a:r>
              <a:rPr lang="da-DK" dirty="0"/>
              <a:t>Give name of a folder to load all images in folder as if they are one movie; all files must be the same resolution; order is alphanumeric; override sample rate on Trim page to playback sequence at any frame rate</a:t>
            </a:r>
          </a:p>
          <a:p>
            <a:pPr lvl="1"/>
            <a:r>
              <a:rPr lang="da-DK" b="1" dirty="0"/>
              <a:t>Reload</a:t>
            </a:r>
            <a:r>
              <a:rPr lang="da-DK" dirty="0"/>
              <a:t>: Forces image or </a:t>
            </a:r>
            <a:r>
              <a:rPr lang="da-DK" dirty="0" err="1"/>
              <a:t>movie</a:t>
            </a:r>
            <a:r>
              <a:rPr lang="da-DK" dirty="0"/>
              <a:t> to reload, press pulse to instantly reload the file or the first file in a folder of images</a:t>
            </a:r>
          </a:p>
          <a:p>
            <a:pPr lvl="1"/>
            <a:r>
              <a:rPr lang="da-DK" b="1" dirty="0"/>
              <a:t>Play mode</a:t>
            </a:r>
          </a:p>
          <a:p>
            <a:pPr lvl="2"/>
            <a:r>
              <a:rPr lang="da-DK" i="1" dirty="0"/>
              <a:t>Sequential</a:t>
            </a:r>
            <a:r>
              <a:rPr lang="da-DK" dirty="0"/>
              <a:t>: </a:t>
            </a:r>
          </a:p>
          <a:p>
            <a:pPr lvl="3"/>
            <a:r>
              <a:rPr lang="da-DK" dirty="0"/>
              <a:t>Runs movie at a speed determined by Speed parameter</a:t>
            </a:r>
          </a:p>
          <a:p>
            <a:pPr lvl="3"/>
            <a:r>
              <a:rPr lang="da-DK" dirty="0"/>
              <a:t>If displaying a folder, then displays each file for a period determined by Speed parameter</a:t>
            </a:r>
          </a:p>
          <a:p>
            <a:pPr lvl="2"/>
            <a:r>
              <a:rPr lang="da-DK" i="1" dirty="0"/>
              <a:t>Lock to Timeline</a:t>
            </a:r>
            <a:r>
              <a:rPr lang="da-DK" dirty="0"/>
              <a:t>: </a:t>
            </a:r>
          </a:p>
          <a:p>
            <a:pPr lvl="3"/>
            <a:r>
              <a:rPr lang="da-DK" dirty="0"/>
              <a:t>Restarts presentation when Timeline restarts</a:t>
            </a:r>
          </a:p>
          <a:p>
            <a:pPr lvl="2"/>
            <a:r>
              <a:rPr lang="da-DK" i="1" dirty="0"/>
              <a:t>Specify Index</a:t>
            </a:r>
            <a:r>
              <a:rPr lang="da-DK" dirty="0"/>
              <a:t>: Set Index parameter type to I, then gives just index of file in collection being displayed; if type set to F, then file </a:t>
            </a:r>
            <a:r>
              <a:rPr lang="da-DK" dirty="0" err="1"/>
              <a:t>shown</a:t>
            </a:r>
            <a:r>
              <a:rPr lang="da-DK" dirty="0"/>
              <a:t> determined by position of frame in whole cycle.</a:t>
            </a:r>
          </a:p>
          <a:p>
            <a:pPr lvl="1"/>
            <a:r>
              <a:rPr lang="da-DK" b="1" dirty="0"/>
              <a:t>Play: </a:t>
            </a:r>
            <a:r>
              <a:rPr lang="da-DK" dirty="0"/>
              <a:t>On or off (not available when Locked to Timeline</a:t>
            </a:r>
          </a:p>
          <a:p>
            <a:pPr lvl="1"/>
            <a:r>
              <a:rPr lang="da-DK" b="1" dirty="0"/>
              <a:t>Speed: </a:t>
            </a:r>
            <a:r>
              <a:rPr lang="da-DK" dirty="0"/>
              <a:t>Determines speed of display of movie or collection of files</a:t>
            </a:r>
          </a:p>
          <a:p>
            <a:pPr lvl="1"/>
            <a:r>
              <a:rPr lang="da-DK" b="1" dirty="0"/>
              <a:t>Cue: </a:t>
            </a:r>
            <a:r>
              <a:rPr lang="da-DK" dirty="0"/>
              <a:t>Only works with Sequential, jumps to cue point when on; pulse button returns to cue point</a:t>
            </a:r>
          </a:p>
          <a:p>
            <a:pPr lvl="1"/>
            <a:r>
              <a:rPr lang="da-DK" b="1" dirty="0"/>
              <a:t>Cue point: </a:t>
            </a:r>
            <a:r>
              <a:rPr lang="da-DK" dirty="0"/>
              <a:t>Can be expressed as percentage, index, frames or seconds</a:t>
            </a:r>
          </a:p>
          <a:p>
            <a:pPr lvl="1"/>
            <a:r>
              <a:rPr lang="da-DK" b="1" dirty="0"/>
              <a:t>Index: </a:t>
            </a:r>
            <a:r>
              <a:rPr lang="da-DK" dirty="0"/>
              <a:t>used with play mode Specify Index to explicitly set movie position</a:t>
            </a:r>
          </a:p>
          <a:p>
            <a:pPr lvl="1"/>
            <a:r>
              <a:rPr lang="da-DK" b="1" dirty="0"/>
              <a:t>Loop crossfade: </a:t>
            </a:r>
            <a:r>
              <a:rPr lang="da-DK" dirty="0"/>
              <a:t>crossfades beginning and ending of movie to get smooth transition</a:t>
            </a:r>
          </a:p>
          <a:p>
            <a:pPr lvl="2"/>
            <a:r>
              <a:rPr lang="da-DK" dirty="0"/>
              <a:t>If use Trim options, then crossfades Trim Start with Trim End positions</a:t>
            </a:r>
          </a:p>
          <a:p>
            <a:pPr lvl="1"/>
            <a:r>
              <a:rPr lang="da-DK" b="1" dirty="0"/>
              <a:t>Step size: </a:t>
            </a:r>
            <a:r>
              <a:rPr lang="da-DK" dirty="0"/>
              <a:t>Sets number of frames to skip between displaying frames</a:t>
            </a:r>
            <a:endParaRPr lang="da-DK" b="1" dirty="0"/>
          </a:p>
          <a:p>
            <a:pPr lvl="1"/>
            <a:endParaRPr lang="da-DK" b="1" dirty="0"/>
          </a:p>
          <a:p>
            <a:pPr lvl="1"/>
            <a:endParaRPr lang="da-DK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0A05262-9D66-41A2-BFBE-4FE1BBD2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54" y="382314"/>
            <a:ext cx="4829746" cy="60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2667</Words>
  <Application>Microsoft Macintosh PowerPoint</Application>
  <PresentationFormat>Widescreen</PresentationFormat>
  <Paragraphs>209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Processing 2D Images and Videos with Texture Operators (TOPs) Part 1</vt:lpstr>
      <vt:lpstr>Texture Operators (TOPs) https://docs.derivative.ca/TOP</vt:lpstr>
      <vt:lpstr>Texture Operators (TOPs) https://docs.derivative.ca/TOP</vt:lpstr>
      <vt:lpstr>Texture Operators (TOPs) https://docs.derivative.ca/TOP</vt:lpstr>
      <vt:lpstr>TOP flags</vt:lpstr>
      <vt:lpstr>TOP Viewers</vt:lpstr>
      <vt:lpstr>Sweet Sixteen TOPs  https://docs.derivative.ca/TOP#Sweet_16_TOPs</vt:lpstr>
      <vt:lpstr>Movie File In TOP https://docs.derivative.ca/Movie_File_In_TOP </vt:lpstr>
      <vt:lpstr>Movie File In parameters: Play page</vt:lpstr>
      <vt:lpstr>Playing movies with audio</vt:lpstr>
      <vt:lpstr>Ramp TOP https://docs.derivative.ca/Ramp_TOP </vt:lpstr>
      <vt:lpstr>Ramp TOP parameters</vt:lpstr>
      <vt:lpstr>Ramp TOP parameters</vt:lpstr>
      <vt:lpstr>Level and Luma Level TOPs https://docs.derivative.ca/Level_TOP  https://docs.derivative.ca/Luma_Level_TOP </vt:lpstr>
      <vt:lpstr>Level TOP Parameters – Pre Page</vt:lpstr>
      <vt:lpstr>Level TOP – Range Page</vt:lpstr>
      <vt:lpstr>Level TOP – RGBA Page</vt:lpstr>
      <vt:lpstr>Level TOP – Step Page</vt:lpstr>
      <vt:lpstr>Level TOP - Post page</vt:lpstr>
      <vt:lpstr>Luma Level</vt:lpstr>
      <vt:lpstr>Transform TOP https://docs.derivative.ca/Transform_TOP </vt:lpstr>
      <vt:lpstr>Transform TOP – Transform Page</vt:lpstr>
      <vt:lpstr>Transform TOP – Tile Page</vt:lpstr>
      <vt:lpstr>Over TOP https://docs.derivative.ca/Over_TOP </vt:lpstr>
      <vt:lpstr>Over TOP – Transform Page</vt:lpstr>
      <vt:lpstr>Text TOP https://docs.derivative.ca/Text_TOP </vt:lpstr>
      <vt:lpstr>Text TOP  – Text Page</vt:lpstr>
      <vt:lpstr>Text TOP – Font and Color Pages</vt:lpstr>
      <vt:lpstr>Text TOP – Output page</vt:lpstr>
      <vt:lpstr>Blur TOP https://docs.derivative.ca/Blur_TOP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Image Processing and Generation with Texture Operators (TOPs)</dc:title>
  <dc:creator>David Meredith</dc:creator>
  <cp:lastModifiedBy>Microsoft Office User</cp:lastModifiedBy>
  <cp:revision>79</cp:revision>
  <dcterms:created xsi:type="dcterms:W3CDTF">2021-08-16T16:36:55Z</dcterms:created>
  <dcterms:modified xsi:type="dcterms:W3CDTF">2021-09-07T19:19:07Z</dcterms:modified>
</cp:coreProperties>
</file>